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sldIdLst>
    <p:sldId id="256" r:id="rId3"/>
    <p:sldId id="269" r:id="rId4"/>
    <p:sldId id="257" r:id="rId5"/>
    <p:sldId id="277" r:id="rId6"/>
    <p:sldId id="275" r:id="rId7"/>
    <p:sldId id="279" r:id="rId8"/>
    <p:sldId id="271" r:id="rId9"/>
    <p:sldId id="274" r:id="rId10"/>
    <p:sldId id="280" r:id="rId11"/>
    <p:sldId id="268" r:id="rId12"/>
    <p:sldId id="278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1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X_PPT_Cover_Slide_Corpor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653136"/>
            <a:ext cx="7772400" cy="86409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400800" cy="5536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9D2E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B450-367D-4F55-B351-17C9827F258F}" type="datetime1">
              <a:rPr lang="en-GB"/>
              <a:pPr>
                <a:defRPr/>
              </a:pPr>
              <a:t>20/06/2014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9B0D-B3C4-493F-9110-DB848207F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4B36-DAF4-4AAB-807D-D2DB13446820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B658-78E9-45ED-B996-BBEED5A045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INX_PPT_Cover_Slide_Corpor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653136"/>
            <a:ext cx="7772400" cy="86409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6400800" cy="55361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9D2E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1CDB-CBC1-456F-B30E-D999F16CAA6B}" type="datetime1">
              <a:rPr lang="en-GB"/>
              <a:pPr>
                <a:defRPr/>
              </a:pPr>
              <a:t>20/06/2014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FD05-CC3D-4572-B178-512AB1216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66C2-A754-4367-A04E-5F628A2E4B80}" type="datetime1">
              <a:rPr lang="en-GB"/>
              <a:pPr>
                <a:defRPr/>
              </a:pPr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ABC69-40A4-4EC5-A1F6-3441CBF151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3CBC-86ED-43BF-81D6-F76198648217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1412-8227-4B59-B706-E1D00D0CB4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D9B4-CF76-4DEA-9A0C-91FCFE408D7C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6D0E-4C1A-44D5-BCBE-B64E157E78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52B4-61C5-47FE-906B-AC484B351F76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5C11-89A1-462B-83AD-D257FD0205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7F9C-8D78-4491-A296-F18DAE29CED1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F93C-6100-4F4C-B061-73166225D5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EB4F-CCE6-4A82-90FD-A2187829C4E7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0C82-C366-4187-AC5C-1493E59F99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253D-1CBA-4CC0-825F-F2B8C515F740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B719-58E2-4085-8797-B9CD4EF31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17A5-0155-49A7-91AC-3DAF8940DDEF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8B56-61EA-41F9-B54E-BC513E439E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AEBA-5CED-466C-9C0F-FB9FAEB8AA63}" type="datetime1">
              <a:rPr lang="en-GB"/>
              <a:pPr>
                <a:defRPr/>
              </a:pPr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B2694F-405A-4834-A854-751FC8315A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BFD9-69A7-4823-BB6C-30A975BED466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4508-5074-4907-9591-E3C3D13CE9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B276-0B8D-458D-8ED4-55AABDCFF7B9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75F0-FFCA-4195-8F92-373C726F46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078-7E49-448A-91D0-A2B0CB8CF7EF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0F0-31AA-45AC-B5CF-34D2E95BAD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54A4-3D13-40B0-B51D-CCD0FD64CB75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D982-0D8C-4205-90AE-86315BE81A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DFAB-D6CF-4203-BCF4-CF898B63D428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5D68-8E35-4073-99DC-C348B9A877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3400-FF7A-4BCB-82D4-55F896AAE564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AC8F-F5AA-432E-919B-7266557C85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57DE-F5C3-4F54-A6BA-F66C0D41BFC9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1A01-C41E-44C5-AB38-6558F9D5A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6D99-9CD9-417C-B15F-92B62B9A8775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4013-E4A3-4ACB-BC3A-01925479F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INX_PPT_Content_Slide_1_small_v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C9D01-FA4D-4612-AB0A-DA5BC8C0E0D1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1282D-F035-4015-BDD4-6C08D399B1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1E467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1pPr>
      <a:lvl2pPr marL="712788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INX_PPT_Content_Slide_1_small_v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F0C11-B011-4686-85A8-D55DA8F030A2}" type="datetime1">
              <a:rPr lang="en-GB"/>
              <a:pPr>
                <a:defRPr/>
              </a:pPr>
              <a:t>20/06/2014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1B3F1-3FC5-4ECC-BC27-48A0266A3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1E467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E4678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1pPr>
      <a:lvl2pPr marL="712788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rgbClr val="1E467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www.linxglobal.com/en-gb/coding-solutions/industry-solutions/mea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4708044"/>
            <a:ext cx="7527306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Coding &amp; Marking in the Meat Processing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Linx Printing Technologies Ltd.</a:t>
            </a:r>
            <a:endParaRPr lang="en-US" dirty="0"/>
          </a:p>
        </p:txBody>
      </p:sp>
      <p:pic>
        <p:nvPicPr>
          <p:cNvPr id="8" name="Picture 2" descr="C:\Users\ed.SELESTI\Downloads\LX2729.jpg"/>
          <p:cNvPicPr>
            <a:picLocks noChangeAspect="1" noChangeArrowheads="1"/>
          </p:cNvPicPr>
          <p:nvPr/>
        </p:nvPicPr>
        <p:blipFill>
          <a:blip r:embed="rId2"/>
          <a:srcRect t="20039" b="40396"/>
          <a:stretch>
            <a:fillRect/>
          </a:stretch>
        </p:blipFill>
        <p:spPr bwMode="auto">
          <a:xfrm>
            <a:off x="0" y="1857364"/>
            <a:ext cx="914400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coding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747794" cy="4535487"/>
          </a:xfrm>
        </p:spPr>
        <p:txBody>
          <a:bodyPr/>
          <a:lstStyle/>
          <a:p>
            <a:r>
              <a:rPr lang="en-GB" sz="1800" dirty="0" smtClean="0"/>
              <a:t>Continuous Ink Jet</a:t>
            </a:r>
          </a:p>
          <a:p>
            <a:pPr lvl="1"/>
            <a:r>
              <a:rPr lang="en-GB" sz="1800" dirty="0" smtClean="0"/>
              <a:t>Can print on any substrate</a:t>
            </a:r>
          </a:p>
          <a:p>
            <a:pPr lvl="1"/>
            <a:r>
              <a:rPr lang="en-GB" sz="1800" dirty="0" smtClean="0"/>
              <a:t>Wide range of inks for any colour substrate, food grade available</a:t>
            </a:r>
          </a:p>
          <a:p>
            <a:pPr lvl="1"/>
            <a:r>
              <a:rPr lang="en-GB" sz="1800" dirty="0" smtClean="0"/>
              <a:t>High speed, up to 2,600 characters per second </a:t>
            </a:r>
          </a:p>
          <a:p>
            <a:pPr lvl="1"/>
            <a:r>
              <a:rPr lang="en-GB" sz="1800" dirty="0" smtClean="0"/>
              <a:t>Versatility when placing the printhead, even able to traverse production lines</a:t>
            </a:r>
          </a:p>
          <a:p>
            <a:pPr lvl="1"/>
            <a:r>
              <a:rPr lang="en-GB" sz="1800" dirty="0" smtClean="0"/>
              <a:t>Quick to install and set up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1800" dirty="0" smtClean="0"/>
              <a:t>Large Character Marking</a:t>
            </a:r>
          </a:p>
          <a:p>
            <a:pPr lvl="1"/>
            <a:r>
              <a:rPr lang="en-GB" sz="1800" dirty="0" smtClean="0"/>
              <a:t>Well suited for printing onto secondary packaging e.g. Cardboard boxes, especially where larger text and graphics are required</a:t>
            </a:r>
          </a:p>
          <a:p>
            <a:pPr lvl="1"/>
            <a:r>
              <a:rPr lang="en-GB" sz="1800" dirty="0" smtClean="0"/>
              <a:t>Can print high resolution quality</a:t>
            </a:r>
          </a:p>
          <a:p>
            <a:pPr lvl="1"/>
            <a:r>
              <a:rPr lang="en-GB" sz="1800" dirty="0" smtClean="0"/>
              <a:t>Easy to set up and adjust</a:t>
            </a:r>
          </a:p>
          <a:p>
            <a:pPr lvl="1"/>
            <a:r>
              <a:rPr lang="en-GB" sz="1800" dirty="0" smtClean="0"/>
              <a:t>Reliable and predictable cost of ownership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6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0" name="Picture 2" descr="C:\Users\ed.SELESTI\Downloads\LX2729.jpg"/>
          <p:cNvPicPr>
            <a:picLocks noChangeAspect="1" noChangeArrowheads="1"/>
          </p:cNvPicPr>
          <p:nvPr/>
        </p:nvPicPr>
        <p:blipFill>
          <a:blip r:embed="rId7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coding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115064" cy="4535487"/>
          </a:xfrm>
        </p:spPr>
        <p:txBody>
          <a:bodyPr/>
          <a:lstStyle/>
          <a:p>
            <a:r>
              <a:rPr lang="en-GB" sz="1800" dirty="0" smtClean="0"/>
              <a:t>Laser</a:t>
            </a:r>
          </a:p>
          <a:p>
            <a:pPr lvl="1"/>
            <a:r>
              <a:rPr lang="en-GB" sz="1800" dirty="0" smtClean="0"/>
              <a:t>No ink, and therefore no drying time or risk of smudging</a:t>
            </a:r>
          </a:p>
          <a:p>
            <a:pPr lvl="1"/>
            <a:r>
              <a:rPr lang="en-GB" sz="1800" dirty="0" smtClean="0"/>
              <a:t>Suitable for a wide range of substrates</a:t>
            </a:r>
          </a:p>
          <a:p>
            <a:pPr lvl="1"/>
            <a:r>
              <a:rPr lang="en-GB" sz="1800" dirty="0" smtClean="0"/>
              <a:t>Low down time </a:t>
            </a:r>
          </a:p>
          <a:p>
            <a:pPr lvl="1"/>
            <a:r>
              <a:rPr lang="en-GB" sz="1800" dirty="0" smtClean="0"/>
              <a:t>High-speed capability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1800" dirty="0" smtClean="0"/>
              <a:t>Thermal Inkjet Printers</a:t>
            </a:r>
          </a:p>
          <a:p>
            <a:pPr lvl="1"/>
            <a:r>
              <a:rPr lang="en-GB" sz="1800" dirty="0" smtClean="0"/>
              <a:t>Flexible coding for both outer cases and primary packaging</a:t>
            </a:r>
          </a:p>
          <a:p>
            <a:pPr lvl="1"/>
            <a:r>
              <a:rPr lang="en-GB" sz="1800" dirty="0" smtClean="0"/>
              <a:t>High resolution print quality</a:t>
            </a:r>
          </a:p>
          <a:p>
            <a:pPr lvl="1"/>
            <a:r>
              <a:rPr lang="en-GB" sz="1800" dirty="0" smtClean="0"/>
              <a:t>Cost effective for slower production lines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6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0" name="Picture 2" descr="C:\Users\ed.SELESTI\Downloads\LX2729.jpg"/>
          <p:cNvPicPr>
            <a:picLocks noChangeAspect="1" noChangeArrowheads="1"/>
          </p:cNvPicPr>
          <p:nvPr/>
        </p:nvPicPr>
        <p:blipFill>
          <a:blip r:embed="rId7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3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4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5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6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148064" y="4941168"/>
            <a:ext cx="4032448" cy="1916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800" cap="all" dirty="0" smtClean="0">
                <a:solidFill>
                  <a:schemeClr val="bg1"/>
                </a:solidFill>
                <a:latin typeface="+mj-lt"/>
              </a:rPr>
              <a:t>Find Out More </a:t>
            </a:r>
          </a:p>
          <a:p>
            <a:endParaRPr lang="en-GB" sz="1400" cap="all" dirty="0">
              <a:solidFill>
                <a:schemeClr val="bg1"/>
              </a:solidFill>
            </a:endParaRPr>
          </a:p>
          <a:p>
            <a:pPr lvl="1"/>
            <a:r>
              <a:rPr lang="en-GB" sz="1400" cap="all" dirty="0" smtClean="0">
                <a:solidFill>
                  <a:schemeClr val="bg1"/>
                </a:solidFill>
                <a:hlinkClick r:id="rId7"/>
              </a:rPr>
              <a:t>linx.co.uk/meat</a:t>
            </a:r>
            <a:endParaRPr lang="en-GB" sz="1400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Meat Processing industry</a:t>
            </a:r>
          </a:p>
          <a:p>
            <a:r>
              <a:rPr lang="en-GB" dirty="0" smtClean="0"/>
              <a:t>Keeping up with legislation</a:t>
            </a:r>
          </a:p>
          <a:p>
            <a:r>
              <a:rPr lang="en-GB" dirty="0" smtClean="0"/>
              <a:t>Coding on a Meat Processing line</a:t>
            </a:r>
          </a:p>
          <a:p>
            <a:r>
              <a:rPr lang="en-GB" dirty="0" smtClean="0"/>
              <a:t>Technologies used in the industry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sz="2400" dirty="0" smtClean="0"/>
          </a:p>
          <a:p>
            <a:pPr lvl="1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pPr lvl="1">
              <a:buNone/>
            </a:pPr>
            <a:endParaRPr lang="en-GB" sz="2400" dirty="0" smtClean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7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3074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2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Meat Processing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Hugely important industry, employing over 100,000 people in abattoirs, meat processing and </a:t>
            </a:r>
            <a:br>
              <a:rPr lang="en-GB" dirty="0" smtClean="0"/>
            </a:br>
            <a:r>
              <a:rPr lang="en-GB" dirty="0" smtClean="0"/>
              <a:t>manufacturing plants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dirty="0" smtClean="0"/>
              <a:t>The horsemeat scandal, and other factors like lower consumption levels of red meat, have meant that industry revenue is set to decrease by 6% over the current year according to IBIS World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46 of the UK’s leading processors are in </a:t>
            </a:r>
            <a:br>
              <a:rPr lang="en-GB" dirty="0" smtClean="0"/>
            </a:br>
            <a:r>
              <a:rPr lang="en-GB" dirty="0" smtClean="0"/>
              <a:t>financial difficulty according to Plimsoll</a:t>
            </a:r>
          </a:p>
          <a:p>
            <a:pPr lvl="1">
              <a:buNone/>
            </a:pPr>
            <a:endParaRPr lang="en-GB" sz="1400" dirty="0" smtClean="0"/>
          </a:p>
          <a:p>
            <a:pPr lvl="1"/>
            <a:endParaRPr lang="en-GB" sz="1400" dirty="0" smtClean="0"/>
          </a:p>
          <a:p>
            <a:pPr marL="0" indent="0">
              <a:buNone/>
            </a:pPr>
            <a:r>
              <a:rPr lang="en-GB" sz="1800" dirty="0" smtClean="0"/>
              <a:t> </a:t>
            </a:r>
            <a:endParaRPr lang="en-GB" dirty="0" smtClean="0"/>
          </a:p>
          <a:p>
            <a:endParaRPr lang="en-GB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up with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Packers require a flexible coding solution in order to meet new legislative challenges: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New Food Information for Consumers Regulation (FIR) brings in EU rules to consolidate existing labelling, replaces current UK law after three years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Origin requirements tightened and extended to fresh and frozen meats of various species, showing information on place of rearing and slaughter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6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2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5" name="Picture 2" descr="C:\Users\ed.SELESTI\Downloads\LX2729.jpg"/>
          <p:cNvPicPr>
            <a:picLocks noChangeAspect="1" noChangeArrowheads="1"/>
          </p:cNvPicPr>
          <p:nvPr/>
        </p:nvPicPr>
        <p:blipFill>
          <a:blip r:embed="rId3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Coding on a Meat Processing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There are a number of things to think about when coding</a:t>
            </a:r>
          </a:p>
          <a:p>
            <a:pPr>
              <a:buNone/>
            </a:pPr>
            <a:r>
              <a:rPr lang="en-GB" dirty="0" smtClean="0"/>
              <a:t>meat products, however the key factors are: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dirty="0" smtClean="0"/>
              <a:t>Code content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Substrate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Coding environment</a:t>
            </a:r>
          </a:p>
          <a:p>
            <a:endParaRPr lang="en-GB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Coding on a Meat Processing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/>
              <a:t>The challenge of content:</a:t>
            </a:r>
          </a:p>
          <a:p>
            <a:r>
              <a:rPr lang="en-GB" sz="1800" dirty="0" smtClean="0"/>
              <a:t>Future food labelling legislation means an element of uncertainty as to the continued simplicity of codes</a:t>
            </a:r>
          </a:p>
          <a:p>
            <a:r>
              <a:rPr lang="en-GB" sz="1800" dirty="0" smtClean="0"/>
              <a:t>Will increased complexity mean additional lines, smaller print areas, or even different orientations?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The solution:</a:t>
            </a:r>
          </a:p>
          <a:p>
            <a:r>
              <a:rPr lang="en-GB" sz="1800" dirty="0" smtClean="0"/>
              <a:t>Digital coders can enable you to code at many different angles - from the top side, or bottom – even traversing the production line if necessary</a:t>
            </a:r>
          </a:p>
          <a:p>
            <a:r>
              <a:rPr lang="en-GB" sz="1800" dirty="0" smtClean="0"/>
              <a:t>Coders are also flexible, being able to switch between different packs and code type easily 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Coding on a Meat Processing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/>
              <a:t>The substrates challenge:</a:t>
            </a:r>
          </a:p>
          <a:p>
            <a:r>
              <a:rPr lang="en-GB" sz="1800" dirty="0" smtClean="0"/>
              <a:t>There are a wide range of materials used in the meat processing industry, including rigid or flexible plastic containers, coated card, or just cardboard</a:t>
            </a:r>
          </a:p>
          <a:p>
            <a:r>
              <a:rPr lang="en-GB" sz="1800" dirty="0" smtClean="0"/>
              <a:t>Smudging codes can result in wasted product, as some items are perishable and cannot be recoded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2000" dirty="0" smtClean="0"/>
              <a:t>The solution:</a:t>
            </a:r>
          </a:p>
          <a:p>
            <a:r>
              <a:rPr lang="en-GB" sz="1800" dirty="0" smtClean="0"/>
              <a:t>Specialist quick drying inks are developed specifically to ensure codes do not rub off, even when moisture is present</a:t>
            </a:r>
          </a:p>
          <a:p>
            <a:r>
              <a:rPr lang="en-GB" sz="1800" dirty="0" smtClean="0"/>
              <a:t>These inks also ensure that codes will stay put whatever the substrate</a:t>
            </a:r>
          </a:p>
          <a:p>
            <a:r>
              <a:rPr lang="en-GB" sz="1800" dirty="0" smtClean="0"/>
              <a:t>Printers are easy to use, and can switch between multiple products quickly and easily, while still maintaining code integrity</a:t>
            </a:r>
          </a:p>
          <a:p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 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Coding on a Meat Processing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/>
              <a:t>The coding environment challenge:</a:t>
            </a:r>
          </a:p>
          <a:p>
            <a:r>
              <a:rPr lang="en-GB" sz="1800" dirty="0" smtClean="0"/>
              <a:t>Meat processing lines have stringent hygiene guidelines, meaning that machines have to undergo regular caustic washdowns</a:t>
            </a:r>
          </a:p>
          <a:p>
            <a:r>
              <a:rPr lang="en-GB" sz="1800" dirty="0" smtClean="0"/>
              <a:t>Wet or cold conditions can effect code integrity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The solution:</a:t>
            </a:r>
          </a:p>
          <a:p>
            <a:r>
              <a:rPr lang="en-GB" sz="1800" dirty="0" smtClean="0"/>
              <a:t>Printers are made with IP rated stainless steel casings to prevent against rust, and ensure important components are not damaged during washdowns – avoiding unwanted downtime</a:t>
            </a:r>
          </a:p>
          <a:p>
            <a:r>
              <a:rPr lang="en-GB" sz="1800" dirty="0" smtClean="0"/>
              <a:t>Fast drying inks ensure that code integrity is maintained. Codes will not rub off, meaning less wasted product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US" sz="18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9" name="Picture 2" descr="S:\MarComms\PR\Case Studies\2014\Universal Flexible Packaging\Photos\Final photos\Low Res (72dpi)\LX2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21" t="53751" r="37518" b="31393"/>
          <a:stretch/>
        </p:blipFill>
        <p:spPr bwMode="auto">
          <a:xfrm>
            <a:off x="6643688" y="6000769"/>
            <a:ext cx="2500312" cy="57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7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1" name="Picture 2" descr="C:\Users\ed.SELESTI\Downloads\LX2729.jpg"/>
          <p:cNvPicPr>
            <a:picLocks noChangeAspect="1" noChangeArrowheads="1"/>
          </p:cNvPicPr>
          <p:nvPr/>
        </p:nvPicPr>
        <p:blipFill>
          <a:blip r:embed="rId8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Coding technologies used in Meat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747794" cy="4535487"/>
          </a:xfrm>
        </p:spPr>
        <p:txBody>
          <a:bodyPr/>
          <a:lstStyle/>
          <a:p>
            <a:r>
              <a:rPr lang="en-GB" sz="2000" dirty="0" smtClean="0"/>
              <a:t>Many meat processing plants use analogue printers on their products currently – a cheaper machine, but not necessarily cost effective:</a:t>
            </a:r>
          </a:p>
          <a:p>
            <a:endParaRPr lang="en-GB" sz="2000" dirty="0" smtClean="0"/>
          </a:p>
          <a:p>
            <a:r>
              <a:rPr lang="en-GB" sz="2000" dirty="0" smtClean="0"/>
              <a:t>These include printers such as roller coders or hot stamp printers:</a:t>
            </a:r>
          </a:p>
          <a:p>
            <a:pPr lvl="1"/>
            <a:r>
              <a:rPr lang="en-GB" sz="1800" dirty="0" smtClean="0"/>
              <a:t>Based on a printer roll system, so not much flexibility when it comes to changing code size or length</a:t>
            </a:r>
          </a:p>
          <a:p>
            <a:pPr lvl="1"/>
            <a:r>
              <a:rPr lang="en-GB" sz="1800" dirty="0" smtClean="0"/>
              <a:t>Product changeovers can be slow also</a:t>
            </a:r>
          </a:p>
          <a:p>
            <a:pPr lvl="1"/>
            <a:r>
              <a:rPr lang="en-GB" sz="1800" dirty="0" smtClean="0"/>
              <a:t>Worn printer rolls could also deliver unreliable codes, leading to waste</a:t>
            </a:r>
          </a:p>
          <a:p>
            <a:pPr lvl="1"/>
            <a:r>
              <a:rPr lang="en-GB" sz="1800" dirty="0" smtClean="0"/>
              <a:t>Slower, contact solution – could potentially be less hygienic</a:t>
            </a:r>
          </a:p>
          <a:p>
            <a:pPr lvl="1"/>
            <a:endParaRPr lang="en-GB" sz="1800" dirty="0" smtClean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43688" y="6000750"/>
            <a:ext cx="2500312" cy="571500"/>
            <a:chOff x="-32" y="2285992"/>
            <a:chExt cx="9144032" cy="2286016"/>
          </a:xfrm>
        </p:grpSpPr>
        <p:pic>
          <p:nvPicPr>
            <p:cNvPr id="5" name="Picture 4" descr="C:\Users\ed\AppData\Local\Temp\LX072.jpg"/>
            <p:cNvPicPr>
              <a:picLocks noChangeAspect="1" noChangeArrowheads="1"/>
            </p:cNvPicPr>
            <p:nvPr/>
          </p:nvPicPr>
          <p:blipFill>
            <a:blip r:embed="rId2" cstate="print"/>
            <a:srcRect b="44185"/>
            <a:stretch>
              <a:fillRect/>
            </a:stretch>
          </p:blipFill>
          <p:spPr bwMode="auto">
            <a:xfrm>
              <a:off x="-32" y="2285992"/>
              <a:ext cx="307183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ed\AppData\Local\Temp\LX1044.jpg"/>
            <p:cNvPicPr>
              <a:picLocks noChangeAspect="1" noChangeArrowheads="1"/>
            </p:cNvPicPr>
            <p:nvPr/>
          </p:nvPicPr>
          <p:blipFill>
            <a:blip r:embed="rId3" cstate="print"/>
            <a:srcRect r="4167" b="-262"/>
            <a:stretch>
              <a:fillRect/>
            </a:stretch>
          </p:blipFill>
          <p:spPr bwMode="auto">
            <a:xfrm>
              <a:off x="3000364" y="2285992"/>
              <a:ext cx="3286148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ed\AppData\Local\Temp\LX1509.jpg"/>
            <p:cNvPicPr>
              <a:picLocks noChangeAspect="1" noChangeArrowheads="1"/>
            </p:cNvPicPr>
            <p:nvPr/>
          </p:nvPicPr>
          <p:blipFill>
            <a:blip r:embed="rId4" cstate="print"/>
            <a:srcRect l="11792" r="2792"/>
            <a:stretch>
              <a:fillRect/>
            </a:stretch>
          </p:blipFill>
          <p:spPr bwMode="auto">
            <a:xfrm>
              <a:off x="6215074" y="2285993"/>
              <a:ext cx="2928926" cy="228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C:\Users\ed.SELESTI\Downloads\LX1624.jpg"/>
          <p:cNvPicPr>
            <a:picLocks noChangeAspect="1" noChangeArrowheads="1"/>
          </p:cNvPicPr>
          <p:nvPr/>
        </p:nvPicPr>
        <p:blipFill>
          <a:blip r:embed="rId5" cstate="print"/>
          <a:srcRect l="2778" t="29021" b="37577"/>
          <a:stretch>
            <a:fillRect/>
          </a:stretch>
        </p:blipFill>
        <p:spPr bwMode="auto">
          <a:xfrm>
            <a:off x="6643702" y="6000768"/>
            <a:ext cx="2500298" cy="571503"/>
          </a:xfrm>
          <a:prstGeom prst="rect">
            <a:avLst/>
          </a:prstGeom>
          <a:noFill/>
        </p:spPr>
      </p:pic>
      <p:pic>
        <p:nvPicPr>
          <p:cNvPr id="11" name="Picture 2" descr="S:\Projects\H - L\Linx Printing Technology\Search\Social\Imagery\Social sharing images\LX1221.jpg"/>
          <p:cNvPicPr>
            <a:picLocks noChangeAspect="1" noChangeArrowheads="1"/>
          </p:cNvPicPr>
          <p:nvPr/>
        </p:nvPicPr>
        <p:blipFill>
          <a:blip r:embed="rId6" cstate="print"/>
          <a:srcRect t="31706" b="52522"/>
          <a:stretch>
            <a:fillRect/>
          </a:stretch>
        </p:blipFill>
        <p:spPr bwMode="auto">
          <a:xfrm>
            <a:off x="6643702" y="5979564"/>
            <a:ext cx="2500298" cy="592708"/>
          </a:xfrm>
          <a:prstGeom prst="rect">
            <a:avLst/>
          </a:prstGeom>
          <a:noFill/>
        </p:spPr>
      </p:pic>
      <p:pic>
        <p:nvPicPr>
          <p:cNvPr id="10" name="Picture 2" descr="C:\Users\ed.SELESTI\Downloads\LX2729.jpg"/>
          <p:cNvPicPr>
            <a:picLocks noChangeAspect="1" noChangeArrowheads="1"/>
          </p:cNvPicPr>
          <p:nvPr/>
        </p:nvPicPr>
        <p:blipFill>
          <a:blip r:embed="rId7" cstate="print"/>
          <a:srcRect l="8023" t="27045" b="40396"/>
          <a:stretch>
            <a:fillRect/>
          </a:stretch>
        </p:blipFill>
        <p:spPr bwMode="auto">
          <a:xfrm>
            <a:off x="6643702" y="5929330"/>
            <a:ext cx="2500298" cy="66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x_Corporate_Presentation_Template">
  <a:themeElements>
    <a:clrScheme name="Linx">
      <a:dk1>
        <a:srgbClr val="1E4678"/>
      </a:dk1>
      <a:lt1>
        <a:sysClr val="window" lastClr="FFFFFF"/>
      </a:lt1>
      <a:dk2>
        <a:srgbClr val="1F497D"/>
      </a:dk2>
      <a:lt2>
        <a:srgbClr val="B9D2E6"/>
      </a:lt2>
      <a:accent1>
        <a:srgbClr val="1E4678"/>
      </a:accent1>
      <a:accent2>
        <a:srgbClr val="E03124"/>
      </a:accent2>
      <a:accent3>
        <a:srgbClr val="B9D2E6"/>
      </a:accent3>
      <a:accent4>
        <a:srgbClr val="969696"/>
      </a:accent4>
      <a:accent5>
        <a:srgbClr val="DDDDDD"/>
      </a:accent5>
      <a:accent6>
        <a:srgbClr val="5F5F5F"/>
      </a:accent6>
      <a:hlink>
        <a:srgbClr val="B9D2E6"/>
      </a:hlink>
      <a:folHlink>
        <a:srgbClr val="E0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nx_Corporate_Presentation_Template">
  <a:themeElements>
    <a:clrScheme name="Linx">
      <a:dk1>
        <a:srgbClr val="1E4678"/>
      </a:dk1>
      <a:lt1>
        <a:sysClr val="window" lastClr="FFFFFF"/>
      </a:lt1>
      <a:dk2>
        <a:srgbClr val="1F497D"/>
      </a:dk2>
      <a:lt2>
        <a:srgbClr val="B9D2E6"/>
      </a:lt2>
      <a:accent1>
        <a:srgbClr val="1E4678"/>
      </a:accent1>
      <a:accent2>
        <a:srgbClr val="E03124"/>
      </a:accent2>
      <a:accent3>
        <a:srgbClr val="B9D2E6"/>
      </a:accent3>
      <a:accent4>
        <a:srgbClr val="969696"/>
      </a:accent4>
      <a:accent5>
        <a:srgbClr val="DDDDDD"/>
      </a:accent5>
      <a:accent6>
        <a:srgbClr val="5F5F5F"/>
      </a:accent6>
      <a:hlink>
        <a:srgbClr val="B9D2E6"/>
      </a:hlink>
      <a:folHlink>
        <a:srgbClr val="E0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666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Linx_Corporate_Presentation_Template</vt:lpstr>
      <vt:lpstr>1_Linx_Corporate_Presentation_Template</vt:lpstr>
      <vt:lpstr>Coding &amp; Marking in the Meat Processing industry</vt:lpstr>
      <vt:lpstr>Overview</vt:lpstr>
      <vt:lpstr>The Meat Processing industry</vt:lpstr>
      <vt:lpstr>Keeping up with legislation</vt:lpstr>
      <vt:lpstr>Coding on a Meat Processing line</vt:lpstr>
      <vt:lpstr>Coding on a Meat Processing line</vt:lpstr>
      <vt:lpstr>Coding on a Meat Processing line</vt:lpstr>
      <vt:lpstr>Coding on a Meat Processing line</vt:lpstr>
      <vt:lpstr>Coding technologies used in Meat Processing</vt:lpstr>
      <vt:lpstr>Digital coding technologies</vt:lpstr>
      <vt:lpstr>Digital coding technologies</vt:lpstr>
      <vt:lpstr>Slide 12</vt:lpstr>
    </vt:vector>
  </TitlesOfParts>
  <Company>Selesti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</dc:creator>
  <cp:lastModifiedBy>Ed</cp:lastModifiedBy>
  <cp:revision>68</cp:revision>
  <dcterms:created xsi:type="dcterms:W3CDTF">2014-03-05T13:41:51Z</dcterms:created>
  <dcterms:modified xsi:type="dcterms:W3CDTF">2014-06-20T14:17:55Z</dcterms:modified>
</cp:coreProperties>
</file>